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1"/>
  </p:notesMasterIdLst>
  <p:sldIdLst>
    <p:sldId id="256" r:id="rId2"/>
    <p:sldId id="259" r:id="rId3"/>
    <p:sldId id="258" r:id="rId4"/>
    <p:sldId id="262" r:id="rId5"/>
    <p:sldId id="267" r:id="rId6"/>
    <p:sldId id="261" r:id="rId7"/>
    <p:sldId id="264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5941" autoAdjust="0"/>
  </p:normalViewPr>
  <p:slideViewPr>
    <p:cSldViewPr snapToGrid="0">
      <p:cViewPr varScale="1">
        <p:scale>
          <a:sx n="109" d="100"/>
          <a:sy n="109" d="100"/>
        </p:scale>
        <p:origin x="66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4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98553-1135-4067-B7FC-4C3A5EDF320E}" type="datetimeFigureOut">
              <a:rPr lang="es-AR" smtClean="0"/>
              <a:t>7/5/2025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FB507-45CE-4582-8FF5-0D85940FCCBB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5282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FB507-45CE-4582-8FF5-0D85940FCCBB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80537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FB507-45CE-4582-8FF5-0D85940FCCBB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6673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FB507-45CE-4582-8FF5-0D85940FCCBB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7223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FB507-45CE-4582-8FF5-0D85940FCCBB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69441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FB507-45CE-4582-8FF5-0D85940FCCBB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6382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FB507-45CE-4582-8FF5-0D85940FCCBB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67963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FB507-45CE-4582-8FF5-0D85940FCCBB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64717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FB507-45CE-4582-8FF5-0D85940FCCBB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2830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FB507-45CE-4582-8FF5-0D85940FCCBB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8393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1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51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34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22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80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85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04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55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7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96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87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4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gif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jpe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gif"/><Relationship Id="rId3" Type="http://schemas.openxmlformats.org/officeDocument/2006/relationships/image" Target="../media/image1.jpeg"/><Relationship Id="rId7" Type="http://schemas.openxmlformats.org/officeDocument/2006/relationships/image" Target="../media/image30.jpeg"/><Relationship Id="rId12" Type="http://schemas.microsoft.com/office/2007/relationships/hdphoto" Target="../media/hdphoto2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5" Type="http://schemas.microsoft.com/office/2007/relationships/hdphoto" Target="../media/hdphoto3.wdp"/><Relationship Id="rId10" Type="http://schemas.openxmlformats.org/officeDocument/2006/relationships/image" Target="../media/image33.gif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U0_ONQQ5ZNM" TargetMode="External"/><Relationship Id="rId13" Type="http://schemas.openxmlformats.org/officeDocument/2006/relationships/image" Target="../media/image42.png"/><Relationship Id="rId3" Type="http://schemas.openxmlformats.org/officeDocument/2006/relationships/hyperlink" Target="https://youtu.be/vdSdmF-7Cxw" TargetMode="External"/><Relationship Id="rId7" Type="http://schemas.openxmlformats.org/officeDocument/2006/relationships/hyperlink" Target="https://youtu.be/2Uy1cUYht7I" TargetMode="External"/><Relationship Id="rId12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shorts/ozwPlT_BzJE?feature=share" TargetMode="External"/><Relationship Id="rId11" Type="http://schemas.openxmlformats.org/officeDocument/2006/relationships/hyperlink" Target="https://youtu.be/nPMpiocOoGg" TargetMode="External"/><Relationship Id="rId5" Type="http://schemas.openxmlformats.org/officeDocument/2006/relationships/hyperlink" Target="https://www.youtube.com/shorts/facG-h8HCI0?feature=share" TargetMode="External"/><Relationship Id="rId10" Type="http://schemas.openxmlformats.org/officeDocument/2006/relationships/hyperlink" Target="https://youtu.be/YO46x8fALzE" TargetMode="External"/><Relationship Id="rId4" Type="http://schemas.openxmlformats.org/officeDocument/2006/relationships/hyperlink" Target="https://youtu.be/GNd78324W-w" TargetMode="External"/><Relationship Id="rId9" Type="http://schemas.openxmlformats.org/officeDocument/2006/relationships/hyperlink" Target="https://es.slideshare.net/slideshow/proyeccion-ortogonal-2-90844130/9084413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54C5F7EA-FBF7-EBC0-6FCF-CB083663F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DDC3E-E974-EAE5-885F-D6F4326C9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893" y="1689652"/>
            <a:ext cx="3406464" cy="1919944"/>
          </a:xfrm>
        </p:spPr>
        <p:txBody>
          <a:bodyPr>
            <a:normAutofit/>
          </a:bodyPr>
          <a:lstStyle/>
          <a:p>
            <a:r>
              <a:rPr lang="es-419" sz="3200" dirty="0"/>
              <a:t>Proyección Ortogonal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5F74E-9CBD-AA29-FD07-C0DCCF4B1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893" y="3736146"/>
            <a:ext cx="3406464" cy="1184583"/>
          </a:xfrm>
        </p:spPr>
        <p:txBody>
          <a:bodyPr>
            <a:normAutofit/>
          </a:bodyPr>
          <a:lstStyle/>
          <a:p>
            <a:r>
              <a:rPr lang="es-419" dirty="0"/>
              <a:t>Computación Gr</a:t>
            </a:r>
            <a:r>
              <a:rPr lang="es-AR" dirty="0"/>
              <a:t>á</a:t>
            </a:r>
            <a:r>
              <a:rPr lang="es-419" dirty="0"/>
              <a:t>fica 2025</a:t>
            </a:r>
          </a:p>
          <a:p>
            <a:r>
              <a:rPr lang="es-419" dirty="0"/>
              <a:t>Sabrina Barrionuevo</a:t>
            </a:r>
          </a:p>
        </p:txBody>
      </p:sp>
      <p:pic>
        <p:nvPicPr>
          <p:cNvPr id="4" name="Picture 3" descr="A collection of geometric shapes&#10;&#10;AI-generated content may be incorrect.">
            <a:extLst>
              <a:ext uri="{FF2B5EF4-FFF2-40B4-BE49-F238E27FC236}">
                <a16:creationId xmlns:a16="http://schemas.microsoft.com/office/drawing/2014/main" id="{4581E5B5-FDD1-8419-8DD4-AB0BA429BB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9841"/>
          <a:stretch/>
        </p:blipFill>
        <p:spPr>
          <a:xfrm>
            <a:off x="4824250" y="-1480"/>
            <a:ext cx="7367750" cy="4749404"/>
          </a:xfrm>
          <a:prstGeom prst="rect">
            <a:avLst/>
          </a:prstGeom>
        </p:spPr>
      </p:pic>
      <p:pic>
        <p:nvPicPr>
          <p:cNvPr id="2050" name="Picture 2" descr="AutoCad 2D – Integral">
            <a:extLst>
              <a:ext uri="{FF2B5EF4-FFF2-40B4-BE49-F238E27FC236}">
                <a16:creationId xmlns:a16="http://schemas.microsoft.com/office/drawing/2014/main" id="{D7A3F218-765D-FB86-59A4-28998E2EF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7" r="11701" b="-6"/>
          <a:stretch/>
        </p:blipFill>
        <p:spPr bwMode="auto">
          <a:xfrm>
            <a:off x="4824250" y="4797981"/>
            <a:ext cx="2428750" cy="206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diagram of a cube with different colored squares&#10;&#10;AI-generated content may be incorrect.">
            <a:extLst>
              <a:ext uri="{FF2B5EF4-FFF2-40B4-BE49-F238E27FC236}">
                <a16:creationId xmlns:a16="http://schemas.microsoft.com/office/drawing/2014/main" id="{D268B653-EFBC-9CF3-3BC3-AE48E8DC1E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8" r="6" b="11082"/>
          <a:stretch/>
        </p:blipFill>
        <p:spPr>
          <a:xfrm>
            <a:off x="7303367" y="4797980"/>
            <a:ext cx="2422528" cy="2060020"/>
          </a:xfrm>
          <a:prstGeom prst="rect">
            <a:avLst/>
          </a:prstGeom>
        </p:spPr>
      </p:pic>
      <p:pic>
        <p:nvPicPr>
          <p:cNvPr id="6" name="Picture 5" descr="A hand holding a pen&#10;&#10;AI-generated content may be incorrect.">
            <a:extLst>
              <a:ext uri="{FF2B5EF4-FFF2-40B4-BE49-F238E27FC236}">
                <a16:creationId xmlns:a16="http://schemas.microsoft.com/office/drawing/2014/main" id="{3B00DC99-8EBC-3814-B927-DA42CB0A4FB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758" r="9285" b="-1"/>
          <a:stretch/>
        </p:blipFill>
        <p:spPr>
          <a:xfrm>
            <a:off x="9776262" y="4797285"/>
            <a:ext cx="2415738" cy="206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3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1F3BCB-E14E-9F4C-CA06-ED0AE2BFE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BCEAF7-7C22-3E80-D568-4DE93F69E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6802" y="246021"/>
            <a:ext cx="5577902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Índice</a:t>
            </a:r>
            <a:endParaRPr 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4D812-6964-18D1-A50A-BBDBE84573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" b="212"/>
          <a:stretch/>
        </p:blipFill>
        <p:spPr>
          <a:xfrm>
            <a:off x="612648" y="1773069"/>
            <a:ext cx="4681506" cy="334024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B854C35-BD17-F872-5712-19FEE3069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6802" y="1773069"/>
            <a:ext cx="5577902" cy="4096512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 dirty="0" err="1"/>
              <a:t>Definición</a:t>
            </a:r>
            <a:endParaRPr lang="en-US" sz="2800" dirty="0"/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 dirty="0" err="1"/>
              <a:t>Proyección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perspectiva</a:t>
            </a:r>
            <a:endParaRPr lang="en-US" sz="2800" dirty="0"/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 dirty="0" err="1"/>
              <a:t>Matriz</a:t>
            </a:r>
            <a:r>
              <a:rPr lang="en-US" sz="2800" dirty="0"/>
              <a:t> de </a:t>
            </a:r>
            <a:r>
              <a:rPr lang="en-US" sz="2800" dirty="0" err="1"/>
              <a:t>proyección</a:t>
            </a:r>
            <a:r>
              <a:rPr lang="en-US" sz="2800" dirty="0"/>
              <a:t> </a:t>
            </a:r>
            <a:r>
              <a:rPr lang="en-US" sz="2800" dirty="0" err="1"/>
              <a:t>ortogonal</a:t>
            </a:r>
            <a:endParaRPr lang="en-US" sz="2800" dirty="0"/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 dirty="0"/>
              <a:t>Pipeline </a:t>
            </a:r>
            <a:r>
              <a:rPr lang="en-US" sz="2800" dirty="0" err="1"/>
              <a:t>gráfico</a:t>
            </a:r>
            <a:endParaRPr lang="en-US" sz="2800" dirty="0"/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 dirty="0" err="1"/>
              <a:t>Aplicaciones</a:t>
            </a:r>
            <a:endParaRPr lang="en-US" sz="2800" dirty="0"/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2800" dirty="0" err="1"/>
              <a:t>Conclusión</a:t>
            </a:r>
            <a:endParaRPr lang="en-US" sz="2800" dirty="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3680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602440-2BB8-25BE-9F35-47655304D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BDEF100-A2A0-C1E7-DFBF-CE156AB44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35C71-502B-D021-B83B-CC6CEEB80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045" y="2552368"/>
            <a:ext cx="3509383" cy="1121819"/>
          </a:xfrm>
        </p:spPr>
        <p:txBody>
          <a:bodyPr>
            <a:normAutofit/>
          </a:bodyPr>
          <a:lstStyle/>
          <a:p>
            <a:pPr algn="l"/>
            <a:r>
              <a:rPr lang="es-419" dirty="0"/>
              <a:t>Definición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1D557B-AD92-0800-FEEF-AB51CCCA0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045" y="3735280"/>
            <a:ext cx="3509383" cy="2548172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419" dirty="0"/>
              <a:t>Proyección paralela.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419" dirty="0"/>
              <a:t>Paralelismo de rayos, sin convergencia.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419" dirty="0"/>
              <a:t>Sin distorsión de </a:t>
            </a:r>
            <a:r>
              <a:rPr lang="es-AR" dirty="0"/>
              <a:t>tamaño.</a:t>
            </a:r>
            <a:endParaRPr lang="es-419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419" dirty="0"/>
              <a:t>Perpendiculares al plano.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Conservación de ángulos y longitudes reales.</a:t>
            </a:r>
            <a:endParaRPr lang="es-419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15EBB-AC1B-ECEE-8416-D430458222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93" r="11593"/>
          <a:stretch/>
        </p:blipFill>
        <p:spPr>
          <a:xfrm>
            <a:off x="4824248" y="1"/>
            <a:ext cx="7367752" cy="6858000"/>
          </a:xfrm>
          <a:prstGeom prst="rect">
            <a:avLst/>
          </a:prstGeom>
        </p:spPr>
      </p:pic>
      <p:pic>
        <p:nvPicPr>
          <p:cNvPr id="6" name="Picture 5" descr="A drawing of a cube and a square&#10;&#10;AI-generated content may be incorrect.">
            <a:extLst>
              <a:ext uri="{FF2B5EF4-FFF2-40B4-BE49-F238E27FC236}">
                <a16:creationId xmlns:a16="http://schemas.microsoft.com/office/drawing/2014/main" id="{FBE431FF-AEAD-2FF2-8F14-565691D31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" t="7066" r="8878" b="8267"/>
          <a:stretch/>
        </p:blipFill>
        <p:spPr>
          <a:xfrm>
            <a:off x="7655449" y="601218"/>
            <a:ext cx="4308077" cy="5655564"/>
          </a:xfrm>
          <a:prstGeom prst="rect">
            <a:avLst/>
          </a:prstGeom>
        </p:spPr>
      </p:pic>
      <p:pic>
        <p:nvPicPr>
          <p:cNvPr id="7" name="Picture 6" descr="A blue and orange arrow and hexagon&#10;&#10;AI-generated content may be incorrect.">
            <a:extLst>
              <a:ext uri="{FF2B5EF4-FFF2-40B4-BE49-F238E27FC236}">
                <a16:creationId xmlns:a16="http://schemas.microsoft.com/office/drawing/2014/main" id="{6FD53A9F-302A-DD7D-3635-05E3AD009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21" y="3085363"/>
            <a:ext cx="1181454" cy="1181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4973F9-DF40-47FB-A660-5C7A4F9D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3266"/>
              </a:clrFrom>
              <a:clrTo>
                <a:srgbClr val="00326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48" b="97408" l="9651" r="89528">
                        <a14:foregroundMark x1="83573" y1="30886" x2="87269" y2="29806"/>
                        <a14:foregroundMark x1="33676" y1="12311" x2="31417" y2="6048"/>
                        <a14:foregroundMark x1="37166" y1="84449" x2="34086" y2="93737"/>
                        <a14:foregroundMark x1="82136" y1="77538" x2="81725" y2="77106"/>
                        <a14:foregroundMark x1="86858" y1="66739" x2="87269" y2="66955"/>
                        <a14:foregroundMark x1="63860" y1="63715" x2="63860" y2="63715"/>
                        <a14:foregroundMark x1="65503" y1="63499" x2="65503" y2="63499"/>
                        <a14:foregroundMark x1="68583" y1="64147" x2="68583" y2="64147"/>
                        <a14:foregroundMark x1="74538" y1="64795" x2="74538" y2="64795"/>
                        <a14:foregroundMark x1="80082" y1="65227" x2="80082" y2="65227"/>
                        <a14:foregroundMark x1="82341" y1="65227" x2="82341" y2="65227"/>
                        <a14:foregroundMark x1="67351" y1="68467" x2="67351" y2="68467"/>
                        <a14:foregroundMark x1="66940" y1="70842" x2="66940" y2="70842"/>
                        <a14:foregroundMark x1="68994" y1="69546" x2="68994" y2="69546"/>
                        <a14:foregroundMark x1="73511" y1="70410" x2="73511" y2="70410"/>
                        <a14:foregroundMark x1="63655" y1="71274" x2="63655" y2="71274"/>
                        <a14:foregroundMark x1="63244" y1="69546" x2="63244" y2="69546"/>
                        <a14:foregroundMark x1="65298" y1="68467" x2="65298" y2="68467"/>
                        <a14:foregroundMark x1="64887" y1="71706" x2="64887" y2="71706"/>
                        <a14:foregroundMark x1="65503" y1="71058" x2="65503" y2="71058"/>
                        <a14:foregroundMark x1="67351" y1="72138" x2="67351" y2="72138"/>
                        <a14:foregroundMark x1="81520" y1="76674" x2="81520" y2="76674"/>
                        <a14:foregroundMark x1="77823" y1="75162" x2="77823" y2="75162"/>
                        <a14:foregroundMark x1="86858" y1="63067" x2="86858" y2="63067"/>
                        <a14:foregroundMark x1="73306" y1="72354" x2="73306" y2="72354"/>
                        <a14:foregroundMark x1="18275" y1="31102" x2="18275" y2="31102"/>
                        <a14:foregroundMark x1="16427" y1="66955" x2="16427" y2="66955"/>
                        <a14:foregroundMark x1="69199" y1="31749" x2="69199" y2="31749"/>
                        <a14:foregroundMark x1="68583" y1="31749" x2="67967" y2="31749"/>
                        <a14:foregroundMark x1="78029" y1="31749" x2="78029" y2="31749"/>
                        <a14:foregroundMark x1="66530" y1="63931" x2="66530" y2="63931"/>
                        <a14:foregroundMark x1="77413" y1="76026" x2="77413" y2="76026"/>
                        <a14:foregroundMark x1="83984" y1="65659" x2="83984" y2="65659"/>
                        <a14:foregroundMark x1="33060" y1="97408" x2="33060" y2="97408"/>
                        <a14:foregroundMark x1="77413" y1="65227" x2="77413" y2="65227"/>
                        <a14:backgroundMark x1="70021" y1="70842" x2="70021" y2="70842"/>
                        <a14:backgroundMark x1="76797" y1="30670" x2="76797" y2="306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181" y="98420"/>
            <a:ext cx="2812139" cy="2673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94D389-ED48-7FE6-0D5C-6E36D7B9577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39" t="2561" r="1851" b="3433"/>
          <a:stretch/>
        </p:blipFill>
        <p:spPr>
          <a:xfrm>
            <a:off x="3882172" y="563323"/>
            <a:ext cx="3387256" cy="2094274"/>
          </a:xfrm>
          <a:prstGeom prst="rect">
            <a:avLst/>
          </a:prstGeom>
        </p:spPr>
      </p:pic>
      <p:pic>
        <p:nvPicPr>
          <p:cNvPr id="5122" name="Picture 2" descr="proyección ortogonal: PROYECCIÓN ORTOGONAL">
            <a:extLst>
              <a:ext uri="{FF2B5EF4-FFF2-40B4-BE49-F238E27FC236}">
                <a16:creationId xmlns:a16="http://schemas.microsoft.com/office/drawing/2014/main" id="{D544B1A9-5F70-D67A-3DB5-3DCF67DB0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625" y="3848295"/>
            <a:ext cx="3103351" cy="28701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78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7ABB6F-16A6-F882-1911-DB8DDEE09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55B226-BB7B-FABB-D9D2-769F4A80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77D86-53D4-3F67-DB9A-C8E3C7C1E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5118" y="266201"/>
            <a:ext cx="4240913" cy="1407411"/>
          </a:xfrm>
        </p:spPr>
        <p:txBody>
          <a:bodyPr>
            <a:normAutofit/>
          </a:bodyPr>
          <a:lstStyle/>
          <a:p>
            <a:pPr algn="l"/>
            <a:r>
              <a:rPr lang="es-419" dirty="0"/>
              <a:t>Proyección en perspectiva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B1F5E-0302-E356-FCA9-446E6546EF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38" r="11447"/>
          <a:stretch/>
        </p:blipFill>
        <p:spPr>
          <a:xfrm>
            <a:off x="2" y="10"/>
            <a:ext cx="7367752" cy="685799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EBD93A8-8AAE-0C15-63F1-AFE4A1442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027596"/>
              </p:ext>
            </p:extLst>
          </p:nvPr>
        </p:nvGraphicFramePr>
        <p:xfrm>
          <a:off x="7705205" y="1905780"/>
          <a:ext cx="4149344" cy="4447936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074672">
                  <a:extLst>
                    <a:ext uri="{9D8B030D-6E8A-4147-A177-3AD203B41FA5}">
                      <a16:colId xmlns:a16="http://schemas.microsoft.com/office/drawing/2014/main" val="3681459377"/>
                    </a:ext>
                  </a:extLst>
                </a:gridCol>
                <a:gridCol w="2074672">
                  <a:extLst>
                    <a:ext uri="{9D8B030D-6E8A-4147-A177-3AD203B41FA5}">
                      <a16:colId xmlns:a16="http://schemas.microsoft.com/office/drawing/2014/main" val="1241146725"/>
                    </a:ext>
                  </a:extLst>
                </a:gridCol>
              </a:tblGrid>
              <a:tr h="395168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Perspectiva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Ortogonal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455431"/>
                  </a:ext>
                </a:extLst>
              </a:tr>
              <a:tr h="395168">
                <a:tc>
                  <a:txBody>
                    <a:bodyPr/>
                    <a:lstStyle/>
                    <a:p>
                      <a:r>
                        <a:rPr lang="es-AR" dirty="0"/>
                        <a:t>Distorsión por profundidad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No se ve afectado por la distancia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785418"/>
                  </a:ext>
                </a:extLst>
              </a:tr>
              <a:tr h="395168">
                <a:tc>
                  <a:txBody>
                    <a:bodyPr/>
                    <a:lstStyle/>
                    <a:p>
                      <a:r>
                        <a:rPr lang="es-AR" dirty="0"/>
                        <a:t>Punto de fuga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Rayos proyectantes no convergen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567100"/>
                  </a:ext>
                </a:extLst>
              </a:tr>
              <a:tr h="395168">
                <a:tc>
                  <a:txBody>
                    <a:bodyPr/>
                    <a:lstStyle/>
                    <a:p>
                      <a:r>
                        <a:rPr lang="es-AR" dirty="0"/>
                        <a:t>Realismo visual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Vision </a:t>
                      </a:r>
                      <a:r>
                        <a:rPr lang="es-AR" noProof="0" dirty="0"/>
                        <a:t>abstracta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093914"/>
                  </a:ext>
                </a:extLst>
              </a:tr>
              <a:tr h="395168">
                <a:tc>
                  <a:txBody>
                    <a:bodyPr/>
                    <a:lstStyle/>
                    <a:p>
                      <a:r>
                        <a:rPr lang="es-ES" dirty="0"/>
                        <a:t>Las medidas en no reflejan distancias reales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Las longitudes paralelas se conservan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244362"/>
                  </a:ext>
                </a:extLst>
              </a:tr>
              <a:tr h="395168">
                <a:tc>
                  <a:txBody>
                    <a:bodyPr/>
                    <a:lstStyle/>
                    <a:p>
                      <a:r>
                        <a:rPr lang="es-ES" dirty="0"/>
                        <a:t>Videojuegos 3D, simuladores, cine, RV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noProof="0" dirty="0"/>
                        <a:t>Planos arquitectónicos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45127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08AB8E41-3E19-9334-3164-15DFFF903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140" y="4173645"/>
            <a:ext cx="1453083" cy="2430015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79B28C-CFE7-7C25-7078-AC9ABE93E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192" y="4168614"/>
            <a:ext cx="1408584" cy="2430014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579CE2-5345-64B0-CFB8-FDD240B18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752" y="2599134"/>
            <a:ext cx="3296110" cy="1400370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FEF5E7-3396-324B-14A0-F38542A8B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695" t="8793" r="3039" b="16965"/>
          <a:stretch/>
        </p:blipFill>
        <p:spPr>
          <a:xfrm>
            <a:off x="3768192" y="2599134"/>
            <a:ext cx="3296110" cy="1400370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FA1F51-64E6-1AAE-B968-9F5A8C003E3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040"/>
          <a:stretch/>
        </p:blipFill>
        <p:spPr>
          <a:xfrm>
            <a:off x="665418" y="351926"/>
            <a:ext cx="2923444" cy="2092336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FA26FB-CF68-818E-B8F6-7430351E86A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2504" r="3314"/>
          <a:stretch/>
        </p:blipFill>
        <p:spPr>
          <a:xfrm>
            <a:off x="3768192" y="351926"/>
            <a:ext cx="2780371" cy="2092336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9CA121C-87C9-27AB-708A-B378E399E1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18" y="1676400"/>
            <a:ext cx="767862" cy="767862"/>
          </a:xfrm>
          <a:prstGeom prst="rect">
            <a:avLst/>
          </a:prstGeom>
        </p:spPr>
      </p:pic>
      <p:pic>
        <p:nvPicPr>
          <p:cNvPr id="28" name="Picture 27" descr="A logo of a person's eye&#10;&#10;AI-generated content may be incorrect.">
            <a:extLst>
              <a:ext uri="{FF2B5EF4-FFF2-40B4-BE49-F238E27FC236}">
                <a16:creationId xmlns:a16="http://schemas.microsoft.com/office/drawing/2014/main" id="{26341EC6-39FF-DA71-0263-1A87EDAD44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089" y="1034623"/>
            <a:ext cx="726942" cy="72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2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46DC6-AF9D-5D4D-888F-507A086CB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48B88CF-4375-E306-303C-0F55CDC8A26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70045" y="4062940"/>
                <a:ext cx="3509383" cy="2423585"/>
              </a:xfrm>
            </p:spPr>
            <p:txBody>
              <a:bodyPr>
                <a:no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s-419" dirty="0"/>
                  <a:t>Traslación y escalado en un solo paso.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s-419" dirty="0"/>
                  <a:t>Centrar el volumen de visión.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s-419" dirty="0"/>
                  <a:t>Escalarlo en 2u para obtener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s-419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419" i="1" dirty="0" smtClean="0">
                                <a:latin typeface="Cambria Math" panose="02040503050406030204" pitchFamily="18" charset="0"/>
                              </a:rPr>
                              <m:t>−1,1</m:t>
                            </m:r>
                          </m:e>
                        </m:d>
                      </m:e>
                      <m:sup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s-419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48B88CF-4375-E306-303C-0F55CDC8A2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70045" y="4062940"/>
                <a:ext cx="3509383" cy="2423585"/>
              </a:xfrm>
              <a:blipFill>
                <a:blip r:embed="rId3"/>
                <a:stretch>
                  <a:fillRect l="-1215" r="-69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8E3BBBC-1D7A-93FC-DE2F-BADF4EF8FC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93" r="11593"/>
          <a:stretch/>
        </p:blipFill>
        <p:spPr>
          <a:xfrm>
            <a:off x="4824248" y="1"/>
            <a:ext cx="736775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89F627-FD15-52D1-73C6-7662D39F0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717" y="2989012"/>
            <a:ext cx="6612814" cy="3546975"/>
          </a:xfrm>
          <a:prstGeom prst="rect">
            <a:avLst/>
          </a:prstGeom>
          <a:ln w="28575">
            <a:solidFill>
              <a:srgbClr val="FAC9BB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7BDDA57-32BB-5C42-06EC-73843D55333B}"/>
              </a:ext>
            </a:extLst>
          </p:cNvPr>
          <p:cNvSpPr/>
          <p:nvPr/>
        </p:nvSpPr>
        <p:spPr>
          <a:xfrm rot="2305382">
            <a:off x="6206401" y="4097937"/>
            <a:ext cx="4400770" cy="1038336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76288A-A74E-65E0-8E3F-5CCBEF7B263E}"/>
              </a:ext>
            </a:extLst>
          </p:cNvPr>
          <p:cNvSpPr/>
          <p:nvPr/>
        </p:nvSpPr>
        <p:spPr>
          <a:xfrm rot="5400000">
            <a:off x="9403694" y="3986237"/>
            <a:ext cx="3238058" cy="1138833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A69FDF-5BE6-D84C-EDC9-E3FBA03B7DE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431" r="7494" b="11207"/>
          <a:stretch/>
        </p:blipFill>
        <p:spPr>
          <a:xfrm>
            <a:off x="734117" y="327351"/>
            <a:ext cx="2921524" cy="2239057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40C379-BA25-F366-98D1-6B819606478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047" t="8584" r="30400" b="7370"/>
          <a:stretch/>
        </p:blipFill>
        <p:spPr>
          <a:xfrm>
            <a:off x="9056477" y="309670"/>
            <a:ext cx="2412221" cy="2274424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D4AB1A-FB4A-FEBC-43E4-66BA23DD8FF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742" t="3189" r="23152"/>
          <a:stretch/>
        </p:blipFill>
        <p:spPr>
          <a:xfrm>
            <a:off x="5081206" y="309669"/>
            <a:ext cx="2497022" cy="2274424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22" name="Picture 21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814FB552-FD58-D2ED-3CBB-21463EDA5D2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46" y="901358"/>
            <a:ext cx="1126413" cy="1126413"/>
          </a:xfrm>
          <a:prstGeom prst="rect">
            <a:avLst/>
          </a:prstGeom>
        </p:spPr>
      </p:pic>
      <p:pic>
        <p:nvPicPr>
          <p:cNvPr id="23" name="Picture 22" descr="A blue arrow pointing to the right&#10;&#10;AI-generated content may be incorrect.">
            <a:extLst>
              <a:ext uri="{FF2B5EF4-FFF2-40B4-BE49-F238E27FC236}">
                <a16:creationId xmlns:a16="http://schemas.microsoft.com/office/drawing/2014/main" id="{41317E7A-CC7C-2BB1-E51E-1ED6D3E4AED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875" y="883674"/>
            <a:ext cx="1126413" cy="1126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1E9D0F-0CE1-303B-D2D1-EE7706A0A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046" y="1174376"/>
            <a:ext cx="5425216" cy="2781752"/>
          </a:xfrm>
        </p:spPr>
        <p:txBody>
          <a:bodyPr>
            <a:normAutofit/>
          </a:bodyPr>
          <a:lstStyle/>
          <a:p>
            <a:pPr algn="l"/>
            <a:r>
              <a:rPr lang="es-419" dirty="0"/>
              <a:t>Matriz de proyección ortogonal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64B79D-BC43-5DDF-0BBE-88DBF1691F85}"/>
              </a:ext>
            </a:extLst>
          </p:cNvPr>
          <p:cNvSpPr txBox="1"/>
          <p:nvPr/>
        </p:nvSpPr>
        <p:spPr>
          <a:xfrm>
            <a:off x="2523983" y="1920077"/>
            <a:ext cx="1126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Volumen original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0F11C1-A7AE-539C-C9D7-B8AC277D609C}"/>
              </a:ext>
            </a:extLst>
          </p:cNvPr>
          <p:cNvSpPr txBox="1"/>
          <p:nvPr/>
        </p:nvSpPr>
        <p:spPr>
          <a:xfrm>
            <a:off x="6289360" y="309669"/>
            <a:ext cx="128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Volumen centrado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E30EC4-E724-C3FB-03B9-C1A557996CAF}"/>
              </a:ext>
            </a:extLst>
          </p:cNvPr>
          <p:cNvSpPr txBox="1"/>
          <p:nvPr/>
        </p:nvSpPr>
        <p:spPr>
          <a:xfrm>
            <a:off x="10182189" y="309668"/>
            <a:ext cx="128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Volumen escalado</a:t>
            </a:r>
          </a:p>
        </p:txBody>
      </p:sp>
    </p:spTree>
    <p:extLst>
      <p:ext uri="{BB962C8B-B14F-4D97-AF65-F5344CB8AC3E}">
        <p14:creationId xmlns:p14="http://schemas.microsoft.com/office/powerpoint/2010/main" val="789911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  <p:bldP spid="2" grpId="0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9E9C6D-8539-A64C-3861-070688239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E5473D2-DD46-DFAF-84EC-264D6CE58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03224-1D4B-D04F-030B-342D2C86D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3394" y="289560"/>
            <a:ext cx="3788767" cy="1312061"/>
          </a:xfrm>
        </p:spPr>
        <p:txBody>
          <a:bodyPr>
            <a:normAutofit/>
          </a:bodyPr>
          <a:lstStyle/>
          <a:p>
            <a:pPr algn="l"/>
            <a:r>
              <a:rPr lang="es-419" dirty="0"/>
              <a:t>Pipeline gráfico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809C57-5139-315D-A76F-8CB2D80B20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3393" y="1601621"/>
            <a:ext cx="3614857" cy="2918375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419" dirty="0"/>
              <a:t>Ocurre en la etapa </a:t>
            </a:r>
            <a:r>
              <a:rPr lang="es-419" dirty="0" err="1"/>
              <a:t>T.Perspectiva</a:t>
            </a:r>
            <a:r>
              <a:rPr lang="es-419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419" dirty="0"/>
              <a:t>Transforma de coordenadas del ojo a coordenadas de </a:t>
            </a:r>
            <a:r>
              <a:rPr lang="es-419" dirty="0" err="1"/>
              <a:t>clipping</a:t>
            </a:r>
            <a:r>
              <a:rPr lang="es-419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419" dirty="0"/>
              <a:t>W = 1.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419" dirty="0"/>
              <a:t>Prepara los vértices para el </a:t>
            </a:r>
            <a:r>
              <a:rPr lang="es-419" dirty="0" err="1"/>
              <a:t>clipping</a:t>
            </a:r>
            <a:r>
              <a:rPr lang="es-419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0A119-E9C0-1201-3E99-175F5D4E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38" r="11447"/>
          <a:stretch/>
        </p:blipFill>
        <p:spPr>
          <a:xfrm>
            <a:off x="2" y="10"/>
            <a:ext cx="7367752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A9BEAE-D8BF-9023-89BE-C20DD0D9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47" t="12778" r="8967" b="1389"/>
          <a:stretch/>
        </p:blipFill>
        <p:spPr>
          <a:xfrm>
            <a:off x="188810" y="1968274"/>
            <a:ext cx="6995369" cy="43492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B0C09E-C952-1FB4-E49A-C147CC1AD664}"/>
              </a:ext>
            </a:extLst>
          </p:cNvPr>
          <p:cNvSpPr/>
          <p:nvPr/>
        </p:nvSpPr>
        <p:spPr>
          <a:xfrm>
            <a:off x="638905" y="3206985"/>
            <a:ext cx="4362312" cy="1820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E6B220-800E-D3A8-4402-3D9E304BDDF5}"/>
              </a:ext>
            </a:extLst>
          </p:cNvPr>
          <p:cNvSpPr/>
          <p:nvPr/>
        </p:nvSpPr>
        <p:spPr>
          <a:xfrm>
            <a:off x="4134341" y="2535795"/>
            <a:ext cx="1505729" cy="4942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075CBBD3-CC26-3496-5BF3-9F404B938B65}"/>
              </a:ext>
            </a:extLst>
          </p:cNvPr>
          <p:cNvSpPr/>
          <p:nvPr/>
        </p:nvSpPr>
        <p:spPr>
          <a:xfrm>
            <a:off x="5451312" y="2110874"/>
            <a:ext cx="1773736" cy="1344140"/>
          </a:xfrm>
          <a:prstGeom prst="mathMultiply">
            <a:avLst>
              <a:gd name="adj1" fmla="val 0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0" name="Picture 9" descr="A black and blue arrow&#10;&#10;AI-generated content may be incorrect.">
            <a:extLst>
              <a:ext uri="{FF2B5EF4-FFF2-40B4-BE49-F238E27FC236}">
                <a16:creationId xmlns:a16="http://schemas.microsoft.com/office/drawing/2014/main" id="{B352F1F0-70EF-B852-6145-7A015EA28E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3" t="12081" r="28971" b="12058"/>
          <a:stretch/>
        </p:blipFill>
        <p:spPr>
          <a:xfrm rot="10800000">
            <a:off x="4699799" y="1850346"/>
            <a:ext cx="374812" cy="665027"/>
          </a:xfrm>
          <a:prstGeom prst="rect">
            <a:avLst/>
          </a:prstGeom>
        </p:spPr>
      </p:pic>
      <p:pic>
        <p:nvPicPr>
          <p:cNvPr id="1026" name="Picture 2" descr="What is Polygon Clipping?">
            <a:extLst>
              <a:ext uri="{FF2B5EF4-FFF2-40B4-BE49-F238E27FC236}">
                <a16:creationId xmlns:a16="http://schemas.microsoft.com/office/drawing/2014/main" id="{AA645628-BE99-B596-249F-147D66FF2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9" b="17059"/>
          <a:stretch/>
        </p:blipFill>
        <p:spPr bwMode="auto">
          <a:xfrm>
            <a:off x="7843393" y="4868059"/>
            <a:ext cx="3788768" cy="153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E9FAAF39-B051-3D63-665E-604C71EADBBB}"/>
              </a:ext>
            </a:extLst>
          </p:cNvPr>
          <p:cNvSpPr/>
          <p:nvPr/>
        </p:nvSpPr>
        <p:spPr>
          <a:xfrm>
            <a:off x="3898425" y="519862"/>
            <a:ext cx="1977559" cy="1271520"/>
          </a:xfrm>
          <a:prstGeom prst="foldedCorner">
            <a:avLst>
              <a:gd name="adj" fmla="val 29799"/>
            </a:avLst>
          </a:prstGeom>
          <a:solidFill>
            <a:schemeClr val="bg2">
              <a:lumMod val="9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s-AR" dirty="0"/>
              <a:t>Aquí aplicamos la matriz de proyección ortogonal</a:t>
            </a:r>
          </a:p>
        </p:txBody>
      </p:sp>
      <p:pic>
        <p:nvPicPr>
          <p:cNvPr id="15" name="Picture 14" descr="A black and white drawing of a pair of scissors&#10;&#10;AI-generated content may be incorrect.">
            <a:extLst>
              <a:ext uri="{FF2B5EF4-FFF2-40B4-BE49-F238E27FC236}">
                <a16:creationId xmlns:a16="http://schemas.microsoft.com/office/drawing/2014/main" id="{815EB238-97E5-FFF4-32F6-0810F61CF1C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" t="7998" b="-1"/>
          <a:stretch/>
        </p:blipFill>
        <p:spPr>
          <a:xfrm>
            <a:off x="10813440" y="5650911"/>
            <a:ext cx="644810" cy="6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45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 animBg="1"/>
      <p:bldP spid="7" grpId="0" animBg="1"/>
      <p:bldP spid="8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76B8A2-C196-6399-8F00-052674FAD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Rectangle 2062">
            <a:extLst>
              <a:ext uri="{FF2B5EF4-FFF2-40B4-BE49-F238E27FC236}">
                <a16:creationId xmlns:a16="http://schemas.microsoft.com/office/drawing/2014/main" id="{823CFE78-37C1-8808-4BF3-F01323699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24CCE-2A86-2FD7-7858-4796BC653A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93" r="11593"/>
          <a:stretch/>
        </p:blipFill>
        <p:spPr>
          <a:xfrm>
            <a:off x="4824248" y="1"/>
            <a:ext cx="73677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D103BF-1E8E-F394-6DCC-2B5E09E5C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651" y="2998779"/>
            <a:ext cx="3713006" cy="765439"/>
          </a:xfrm>
        </p:spPr>
        <p:txBody>
          <a:bodyPr>
            <a:normAutofit/>
          </a:bodyPr>
          <a:lstStyle/>
          <a:p>
            <a:r>
              <a:rPr lang="es-419" dirty="0"/>
              <a:t>Aplicaciones</a:t>
            </a:r>
          </a:p>
        </p:txBody>
      </p:sp>
      <p:pic>
        <p:nvPicPr>
          <p:cNvPr id="2056" name="Picture 8" descr="Radar | GTA Wiki | Fandom">
            <a:extLst>
              <a:ext uri="{FF2B5EF4-FFF2-40B4-BE49-F238E27FC236}">
                <a16:creationId xmlns:a16="http://schemas.microsoft.com/office/drawing/2014/main" id="{CE69AB64-E6D0-C81E-74FB-EC51BDC2A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8" b="1"/>
          <a:stretch/>
        </p:blipFill>
        <p:spPr bwMode="auto">
          <a:xfrm>
            <a:off x="1" y="3"/>
            <a:ext cx="2993606" cy="282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isualización de Datos: Definición, Importancia y Oportunidades">
            <a:extLst>
              <a:ext uri="{FF2B5EF4-FFF2-40B4-BE49-F238E27FC236}">
                <a16:creationId xmlns:a16="http://schemas.microsoft.com/office/drawing/2014/main" id="{C6FE0AEC-5A45-610A-D224-FEDFDBF17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2" r="21413" b="3"/>
          <a:stretch/>
        </p:blipFill>
        <p:spPr bwMode="auto">
          <a:xfrm>
            <a:off x="3044467" y="3"/>
            <a:ext cx="3026563" cy="282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ómo dominar AutoCAD con Deusto Formación - Directorio RRHH">
            <a:extLst>
              <a:ext uri="{FF2B5EF4-FFF2-40B4-BE49-F238E27FC236}">
                <a16:creationId xmlns:a16="http://schemas.microsoft.com/office/drawing/2014/main" id="{42E14D13-89D4-B1E5-6C3A-859B97D07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" r="17895" b="1"/>
          <a:stretch/>
        </p:blipFill>
        <p:spPr bwMode="auto">
          <a:xfrm>
            <a:off x="6122613" y="-1"/>
            <a:ext cx="3019599" cy="282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ge of Empires II: Definitive Edition | Xbox">
            <a:extLst>
              <a:ext uri="{FF2B5EF4-FFF2-40B4-BE49-F238E27FC236}">
                <a16:creationId xmlns:a16="http://schemas.microsoft.com/office/drawing/2014/main" id="{30CAB4A4-F4B2-ADEE-1F5C-40D0D38D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21379" b="3"/>
          <a:stretch/>
        </p:blipFill>
        <p:spPr bwMode="auto">
          <a:xfrm>
            <a:off x="9192157" y="-1"/>
            <a:ext cx="2999842" cy="282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0178A3-09C3-B848-20E2-A3D44ED2B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37263"/>
              </p:ext>
            </p:extLst>
          </p:nvPr>
        </p:nvGraphicFramePr>
        <p:xfrm>
          <a:off x="40415" y="3939114"/>
          <a:ext cx="6008104" cy="2598681"/>
        </p:xfrm>
        <a:graphic>
          <a:graphicData uri="http://schemas.openxmlformats.org/drawingml/2006/table">
            <a:tbl>
              <a:tblPr firstRow="1" bandCol="1">
                <a:tableStyleId>{EB9631B5-78F2-41C9-869B-9F39066F8104}</a:tableStyleId>
              </a:tblPr>
              <a:tblGrid>
                <a:gridCol w="1453510">
                  <a:extLst>
                    <a:ext uri="{9D8B030D-6E8A-4147-A177-3AD203B41FA5}">
                      <a16:colId xmlns:a16="http://schemas.microsoft.com/office/drawing/2014/main" val="3681459377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1241146725"/>
                    </a:ext>
                  </a:extLst>
                </a:gridCol>
                <a:gridCol w="1357459">
                  <a:extLst>
                    <a:ext uri="{9D8B030D-6E8A-4147-A177-3AD203B41FA5}">
                      <a16:colId xmlns:a16="http://schemas.microsoft.com/office/drawing/2014/main" val="3392240863"/>
                    </a:ext>
                  </a:extLst>
                </a:gridCol>
                <a:gridCol w="1651139">
                  <a:extLst>
                    <a:ext uri="{9D8B030D-6E8A-4147-A177-3AD203B41FA5}">
                      <a16:colId xmlns:a16="http://schemas.microsoft.com/office/drawing/2014/main" val="22108188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tx1"/>
                          </a:solidFill>
                        </a:rPr>
                        <a:t>CAD y Modelado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tx1"/>
                          </a:solidFill>
                        </a:rPr>
                        <a:t>Juegos Isométricos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tx1"/>
                          </a:solidFill>
                        </a:rPr>
                        <a:t>HUD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tx1"/>
                          </a:solidFill>
                        </a:rPr>
                        <a:t>Visualización de Datos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455431"/>
                  </a:ext>
                </a:extLst>
              </a:tr>
              <a:tr h="371893">
                <a:tc>
                  <a:txBody>
                    <a:bodyPr/>
                    <a:lstStyle/>
                    <a:p>
                      <a:r>
                        <a:rPr lang="es-AR" dirty="0"/>
                        <a:t>AutoCAD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Age of Empires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Minimapas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Tableau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785418"/>
                  </a:ext>
                </a:extLst>
              </a:tr>
              <a:tr h="460671">
                <a:tc>
                  <a:txBody>
                    <a:bodyPr/>
                    <a:lstStyle/>
                    <a:p>
                      <a:r>
                        <a:rPr lang="en-US" dirty="0"/>
                        <a:t>SolidWorks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err="1"/>
                        <a:t>SimCity</a:t>
                      </a:r>
                      <a:r>
                        <a:rPr lang="es-AR" dirty="0"/>
                        <a:t> (1993)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Nivel de salud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3D Slicer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215187"/>
                  </a:ext>
                </a:extLst>
              </a:tr>
              <a:tr h="678441">
                <a:tc>
                  <a:txBody>
                    <a:bodyPr/>
                    <a:lstStyle/>
                    <a:p>
                      <a:r>
                        <a:rPr lang="es-AR" dirty="0" err="1"/>
                        <a:t>Sketchup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Monument Valley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Contador de puntos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Microsoft </a:t>
                      </a:r>
                      <a:r>
                        <a:rPr lang="es-AR" dirty="0" err="1"/>
                        <a:t>Power</a:t>
                      </a:r>
                      <a:r>
                        <a:rPr lang="es-AR" dirty="0"/>
                        <a:t> BI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567100"/>
                  </a:ext>
                </a:extLst>
              </a:tr>
            </a:tbl>
          </a:graphicData>
        </a:graphic>
      </p:graphicFrame>
      <p:pic>
        <p:nvPicPr>
          <p:cNvPr id="1028" name="Picture 4" descr="3D Slicer Download Free (Windows) - 5.8.1 | Softpedia">
            <a:extLst>
              <a:ext uri="{FF2B5EF4-FFF2-40B4-BE49-F238E27FC236}">
                <a16:creationId xmlns:a16="http://schemas.microsoft.com/office/drawing/2014/main" id="{B37442F9-AF5B-9E57-41B3-D2600ED8F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4" t="15091" r="28916" b="38657"/>
          <a:stretch/>
        </p:blipFill>
        <p:spPr bwMode="auto">
          <a:xfrm>
            <a:off x="6119130" y="2876407"/>
            <a:ext cx="3026563" cy="281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alón Isométrico En El Fondo PNG ,dibujos Mesa, Isometría, Vivo PNG y  Vector para Descargar Gratis | Pngtree">
            <a:extLst>
              <a:ext uri="{FF2B5EF4-FFF2-40B4-BE49-F238E27FC236}">
                <a16:creationId xmlns:a16="http://schemas.microsoft.com/office/drawing/2014/main" id="{E8930F86-7DCB-6676-4AEE-8214626FD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7" t="12674" r="13661" b="13195"/>
          <a:stretch/>
        </p:blipFill>
        <p:spPr bwMode="auto">
          <a:xfrm>
            <a:off x="7794207" y="5744114"/>
            <a:ext cx="1073017" cy="108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olorful graph on a computer screen&#10;&#10;AI-generated content may be incorrect.">
            <a:extLst>
              <a:ext uri="{FF2B5EF4-FFF2-40B4-BE49-F238E27FC236}">
                <a16:creationId xmlns:a16="http://schemas.microsoft.com/office/drawing/2014/main" id="{9ED3DC62-B20C-74A5-AE3E-708B0CE3A0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2"/>
          <a:stretch/>
        </p:blipFill>
        <p:spPr>
          <a:xfrm>
            <a:off x="3845657" y="2918346"/>
            <a:ext cx="978590" cy="926306"/>
          </a:xfrm>
          <a:prstGeom prst="rect">
            <a:avLst/>
          </a:prstGeom>
        </p:spPr>
      </p:pic>
      <p:pic>
        <p:nvPicPr>
          <p:cNvPr id="1034" name="Picture 10" descr="Gráficos isométricos en videojuegos y pixel art, diseño., juego, Gráficos  isométricos en videojuegos y pixel art., bloque de juguete png | PNGWing">
            <a:extLst>
              <a:ext uri="{FF2B5EF4-FFF2-40B4-BE49-F238E27FC236}">
                <a16:creationId xmlns:a16="http://schemas.microsoft.com/office/drawing/2014/main" id="{7475E4FE-9B3D-1E42-F265-16F67DE4C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497" b="97669" l="2222" r="98056">
                        <a14:foregroundMark x1="51667" y1="7226" x2="51667" y2="7226"/>
                        <a14:foregroundMark x1="49722" y1="3497" x2="49722" y2="3497"/>
                        <a14:foregroundMark x1="24167" y1="32168" x2="24167" y2="32168"/>
                        <a14:foregroundMark x1="53056" y1="89277" x2="53056" y2="89277"/>
                        <a14:foregroundMark x1="48889" y1="92774" x2="48889" y2="92774"/>
                        <a14:foregroundMark x1="52222" y1="93473" x2="52222" y2="93473"/>
                        <a14:foregroundMark x1="52222" y1="93706" x2="52222" y2="93706"/>
                        <a14:foregroundMark x1="51111" y1="97902" x2="51111" y2="97902"/>
                        <a14:foregroundMark x1="90556" y1="78788" x2="90556" y2="78788"/>
                        <a14:foregroundMark x1="95000" y1="77156" x2="95000" y2="77156"/>
                        <a14:foregroundMark x1="90833" y1="75058" x2="90833" y2="75058"/>
                        <a14:foregroundMark x1="98056" y1="77855" x2="98056" y2="77855"/>
                        <a14:foregroundMark x1="6667" y1="76923" x2="6667" y2="76923"/>
                        <a14:foregroundMark x1="5833" y1="78555" x2="5833" y2="78555"/>
                        <a14:foregroundMark x1="2222" y1="77622" x2="2222" y2="77622"/>
                        <a14:foregroundMark x1="83333" y1="78788" x2="83333" y2="78788"/>
                        <a14:foregroundMark x1="88889" y1="78322" x2="88889" y2="78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043" y="5702262"/>
            <a:ext cx="969848" cy="115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sometric level | Pixel art tutorial, Pixel art characters, Pixel art games">
            <a:extLst>
              <a:ext uri="{FF2B5EF4-FFF2-40B4-BE49-F238E27FC236}">
                <a16:creationId xmlns:a16="http://schemas.microsoft.com/office/drawing/2014/main" id="{690A3F16-A034-9AE4-D6AF-8908083E2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760" y="5744113"/>
            <a:ext cx="1142583" cy="108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Juego habbo house pixel art, house, juego, edificio png | PNGEgg">
            <a:extLst>
              <a:ext uri="{FF2B5EF4-FFF2-40B4-BE49-F238E27FC236}">
                <a16:creationId xmlns:a16="http://schemas.microsoft.com/office/drawing/2014/main" id="{BD516C39-628E-5335-2BD3-6F37B3164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73111" y1="52975" x2="73111" y2="52975"/>
                        <a14:backgroundMark x1="73333" y1="49782" x2="73333" y2="49782"/>
                        <a14:backgroundMark x1="72111" y1="53701" x2="72111" y2="53701"/>
                        <a14:backgroundMark x1="70889" y1="55878" x2="70889" y2="55878"/>
                        <a14:backgroundMark x1="70889" y1="53701" x2="70889" y2="53701"/>
                        <a14:backgroundMark x1="72111" y1="47460" x2="72111" y2="47460"/>
                        <a14:backgroundMark x1="71444" y1="46444" x2="71444" y2="46444"/>
                        <a14:backgroundMark x1="71111" y1="51234" x2="71111" y2="51234"/>
                        <a14:backgroundMark x1="72000" y1="49927" x2="72000" y2="49927"/>
                        <a14:backgroundMark x1="29667" y1="55733" x2="29667" y2="55733"/>
                        <a14:backgroundMark x1="28333" y1="54572" x2="28333" y2="54572"/>
                        <a14:backgroundMark x1="28556" y1="51379" x2="28556" y2="51379"/>
                        <a14:backgroundMark x1="29556" y1="53411" x2="29556" y2="534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14" t="23806" r="22230" b="14723"/>
          <a:stretch/>
        </p:blipFill>
        <p:spPr bwMode="auto">
          <a:xfrm>
            <a:off x="9101334" y="5710963"/>
            <a:ext cx="1334631" cy="114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utoCAD: Diferencias entre Congelar y Apagar una Capas – Academia de Diseño">
            <a:extLst>
              <a:ext uri="{FF2B5EF4-FFF2-40B4-BE49-F238E27FC236}">
                <a16:creationId xmlns:a16="http://schemas.microsoft.com/office/drawing/2014/main" id="{0B4E6BDF-0427-8670-4849-70CC264E0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3" t="2806" r="15835"/>
          <a:stretch/>
        </p:blipFill>
        <p:spPr bwMode="auto">
          <a:xfrm>
            <a:off x="9192157" y="2872057"/>
            <a:ext cx="2999842" cy="282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524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52C1F-1070-5A3B-D683-85D6CB464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96832-8EBF-D10C-2A09-4A4E099E2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3395" y="364877"/>
            <a:ext cx="3788767" cy="815771"/>
          </a:xfrm>
        </p:spPr>
        <p:txBody>
          <a:bodyPr>
            <a:normAutofit/>
          </a:bodyPr>
          <a:lstStyle/>
          <a:p>
            <a:pPr algn="l"/>
            <a:r>
              <a:rPr lang="es-419" sz="4400" dirty="0"/>
              <a:t>Conclusión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2E708-4ECC-71F2-72F4-E69A0213A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3395" y="1180648"/>
            <a:ext cx="3614857" cy="3545853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Reconocer visualmente las dos proyecciones.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Cómo funciona la geometría detrás de la proyección.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Casos de uso interesantes.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dirty="0"/>
              <a:t>Cuando las medidas precisas sean prioridad, la proyección ortogonal es la mejor opción.</a:t>
            </a:r>
            <a:endParaRPr lang="es-419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B17EC-AE5B-304E-4E25-5289371A96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38" r="11447"/>
          <a:stretch/>
        </p:blipFill>
        <p:spPr>
          <a:xfrm>
            <a:off x="2" y="10"/>
            <a:ext cx="7367752" cy="6857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787A6-E349-44CC-3A2B-A77474AE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90" y="209391"/>
            <a:ext cx="5819775" cy="3010228"/>
          </a:xfrm>
          <a:prstGeom prst="rect">
            <a:avLst/>
          </a:prstGeom>
        </p:spPr>
      </p:pic>
      <p:pic>
        <p:nvPicPr>
          <p:cNvPr id="3077" name="Picture 5" descr="Definición de Dibujo Técnico - Qué es y Concepto">
            <a:extLst>
              <a:ext uri="{FF2B5EF4-FFF2-40B4-BE49-F238E27FC236}">
                <a16:creationId xmlns:a16="http://schemas.microsoft.com/office/drawing/2014/main" id="{7D69EB27-44A0-5D6F-C36A-B31394651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004" y="4670582"/>
            <a:ext cx="3257548" cy="218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0058C4-CFB4-7643-D72E-102382E41E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213" t="5733" r="3295" b="3620"/>
          <a:stretch/>
        </p:blipFill>
        <p:spPr>
          <a:xfrm>
            <a:off x="3949487" y="3429000"/>
            <a:ext cx="3126050" cy="301022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8608852-D970-B26E-374D-EAFEC50E4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87" b="94238" l="3516" r="96973">
                        <a14:foregroundMark x1="5957" y1="9180" x2="5957" y2="9180"/>
                        <a14:foregroundMark x1="10156" y1="9180" x2="10156" y2="9180"/>
                        <a14:foregroundMark x1="10645" y1="9180" x2="20605" y2="9180"/>
                        <a14:foregroundMark x1="24805" y1="8887" x2="39453" y2="9375"/>
                        <a14:foregroundMark x1="43652" y1="9180" x2="62012" y2="9180"/>
                        <a14:foregroundMark x1="64453" y1="9180" x2="80078" y2="10449"/>
                        <a14:foregroundMark x1="84570" y1="9668" x2="93457" y2="9668"/>
                        <a14:foregroundMark x1="95508" y1="10156" x2="95703" y2="15820"/>
                        <a14:foregroundMark x1="91309" y1="83301" x2="91309" y2="83301"/>
                        <a14:foregroundMark x1="94531" y1="82617" x2="95703" y2="78809"/>
                        <a14:foregroundMark x1="96191" y1="75391" x2="96191" y2="75391"/>
                        <a14:foregroundMark x1="96973" y1="74609" x2="95996" y2="68457"/>
                        <a14:foregroundMark x1="96191" y1="64453" x2="96680" y2="58301"/>
                        <a14:foregroundMark x1="96680" y1="54102" x2="96680" y2="45898"/>
                        <a14:foregroundMark x1="96973" y1="41406" x2="96973" y2="35449"/>
                        <a14:foregroundMark x1="96973" y1="33984" x2="96973" y2="27734"/>
                        <a14:foregroundMark x1="4199" y1="70410" x2="4199" y2="59961"/>
                        <a14:foregroundMark x1="4199" y1="53809" x2="4199" y2="43359"/>
                        <a14:foregroundMark x1="4492" y1="36914" x2="4980" y2="24512"/>
                        <a14:foregroundMark x1="3516" y1="20605" x2="3516" y2="13379"/>
                        <a14:foregroundMark x1="77344" y1="82617" x2="58008" y2="80078"/>
                        <a14:foregroundMark x1="77637" y1="75586" x2="79102" y2="59961"/>
                        <a14:foregroundMark x1="64941" y1="80371" x2="64453" y2="54980"/>
                        <a14:foregroundMark x1="64453" y1="54980" x2="87012" y2="50391"/>
                        <a14:foregroundMark x1="87012" y1="50391" x2="94238" y2="69922"/>
                        <a14:foregroundMark x1="94238" y1="69922" x2="82227" y2="80664"/>
                        <a14:foregroundMark x1="82227" y1="80664" x2="55273" y2="77637"/>
                        <a14:foregroundMark x1="82324" y1="71387" x2="80078" y2="68945"/>
                        <a14:foregroundMark x1="84570" y1="69434" x2="86035" y2="68652"/>
                        <a14:foregroundMark x1="85840" y1="67480" x2="88086" y2="71875"/>
                        <a14:foregroundMark x1="69434" y1="27051" x2="66504" y2="24512"/>
                        <a14:foregroundMark x1="70703" y1="25586" x2="70703" y2="25586"/>
                        <a14:foregroundMark x1="29785" y1="26563" x2="30762" y2="26758"/>
                        <a14:foregroundMark x1="31055" y1="30762" x2="31055" y2="30762"/>
                        <a14:foregroundMark x1="34473" y1="30469" x2="34473" y2="30469"/>
                        <a14:foregroundMark x1="18652" y1="27539" x2="49219" y2="27930"/>
                        <a14:foregroundMark x1="49219" y1="27930" x2="35352" y2="36133"/>
                        <a14:foregroundMark x1="35352" y1="36133" x2="29492" y2="27051"/>
                        <a14:foregroundMark x1="56543" y1="28223" x2="76953" y2="22656"/>
                        <a14:foregroundMark x1="76953" y1="22656" x2="76953" y2="39160"/>
                        <a14:foregroundMark x1="76953" y1="39160" x2="58691" y2="33008"/>
                        <a14:foregroundMark x1="58691" y1="33008" x2="58496" y2="32715"/>
                        <a14:foregroundMark x1="96680" y1="24023" x2="96680" y2="24023"/>
                        <a14:foregroundMark x1="96973" y1="20313" x2="96973" y2="20313"/>
                        <a14:foregroundMark x1="96680" y1="18555" x2="96680" y2="18555"/>
                        <a14:foregroundMark x1="96680" y1="16406" x2="96680" y2="16406"/>
                        <a14:foregroundMark x1="51367" y1="89258" x2="51367" y2="89258"/>
                        <a14:foregroundMark x1="49316" y1="87500" x2="49121" y2="87793"/>
                        <a14:foregroundMark x1="51367" y1="90039" x2="51367" y2="90039"/>
                        <a14:foregroundMark x1="54102" y1="87305" x2="54102" y2="87305"/>
                        <a14:foregroundMark x1="57031" y1="84766" x2="57031" y2="84766"/>
                        <a14:foregroundMark x1="54297" y1="84570" x2="54297" y2="84570"/>
                        <a14:foregroundMark x1="56348" y1="83105" x2="56348" y2="83105"/>
                        <a14:foregroundMark x1="63770" y1="82617" x2="63770" y2="82617"/>
                        <a14:foregroundMark x1="68164" y1="83594" x2="68164" y2="83594"/>
                        <a14:foregroundMark x1="75195" y1="83594" x2="79590" y2="83301"/>
                        <a14:foregroundMark x1="40430" y1="83105" x2="58789" y2="83105"/>
                        <a14:foregroundMark x1="45117" y1="87988" x2="58496" y2="87988"/>
                        <a14:foregroundMark x1="43164" y1="89551" x2="56836" y2="90527"/>
                        <a14:foregroundMark x1="44141" y1="93262" x2="55273" y2="93750"/>
                        <a14:foregroundMark x1="57813" y1="93262" x2="63477" y2="92969"/>
                        <a14:foregroundMark x1="65527" y1="93262" x2="68164" y2="93262"/>
                        <a14:foregroundMark x1="35742" y1="94238" x2="39648" y2="93457"/>
                        <a14:foregroundMark x1="32031" y1="93262" x2="32031" y2="93262"/>
                        <a14:foregroundMark x1="37988" y1="83594" x2="37988" y2="83594"/>
                        <a14:foregroundMark x1="33984" y1="84082" x2="33984" y2="84082"/>
                        <a14:foregroundMark x1="26758" y1="83594" x2="20801" y2="83789"/>
                        <a14:foregroundMark x1="15625" y1="83789" x2="8691" y2="83789"/>
                        <a14:foregroundMark x1="4688" y1="83594" x2="3516" y2="82031"/>
                        <a14:foregroundMark x1="3516" y1="80859" x2="3711" y2="74414"/>
                        <a14:foregroundMark x1="27246" y1="83789" x2="33984" y2="83789"/>
                        <a14:foregroundMark x1="62500" y1="84570" x2="73633" y2="84082"/>
                        <a14:foregroundMark x1="82324" y1="84082" x2="92773" y2="83301"/>
                        <a14:foregroundMark x1="38477" y1="55273" x2="38477" y2="55273"/>
                        <a14:foregroundMark x1="33496" y1="23828" x2="33496" y2="2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27" b="3545"/>
          <a:stretch/>
        </p:blipFill>
        <p:spPr bwMode="auto">
          <a:xfrm>
            <a:off x="308499" y="3429000"/>
            <a:ext cx="3332491" cy="301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05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0E1026-4D5C-5C87-51DA-4B4FCE325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97DE5A-DA89-0A80-C73D-8DCE1A3E2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1BC31-885C-9EF6-7793-73322C28A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431" y="364537"/>
            <a:ext cx="3509383" cy="664288"/>
          </a:xfrm>
        </p:spPr>
        <p:txBody>
          <a:bodyPr>
            <a:normAutofit/>
          </a:bodyPr>
          <a:lstStyle/>
          <a:p>
            <a:pPr algn="l"/>
            <a:r>
              <a:rPr lang="es-419" dirty="0"/>
              <a:t>Fuentes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0E1E9-7356-191D-B67A-77EA020A4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31" y="1028826"/>
            <a:ext cx="3509383" cy="4800347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419" sz="1500" dirty="0">
                <a:hlinkClick r:id="rId3"/>
              </a:rPr>
              <a:t>https://youtu.be/vdSdmF-7Cxw</a:t>
            </a:r>
            <a:endParaRPr lang="es-419" sz="1500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419" sz="1500" dirty="0">
                <a:hlinkClick r:id="rId4"/>
              </a:rPr>
              <a:t>https://youtu.be/GNd78324W-w</a:t>
            </a:r>
            <a:endParaRPr lang="es-419" sz="1500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419" sz="1500" dirty="0">
                <a:hlinkClick r:id="rId5"/>
              </a:rPr>
              <a:t>https://www.youtube.com/shorts/facG-h8HCI0?feature=share</a:t>
            </a:r>
            <a:endParaRPr lang="es-419" sz="1500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419" sz="1500" dirty="0">
                <a:hlinkClick r:id="rId6"/>
              </a:rPr>
              <a:t>https://www.youtube.com/shorts/ozwPlT_BzJE?feature=share</a:t>
            </a:r>
            <a:endParaRPr lang="es-419" sz="1500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419" sz="1500" dirty="0">
                <a:hlinkClick r:id="rId7"/>
              </a:rPr>
              <a:t>https://youtu.be/2Uy1cUYht7I</a:t>
            </a:r>
            <a:endParaRPr lang="es-419" sz="1500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419" sz="1500" dirty="0">
                <a:hlinkClick r:id="rId8"/>
              </a:rPr>
              <a:t>https://youtu.be/U0_ONQQ5ZNM</a:t>
            </a:r>
            <a:endParaRPr lang="es-419" sz="1500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419" sz="1500" dirty="0">
                <a:hlinkClick r:id="rId9"/>
              </a:rPr>
              <a:t>https://es.slideshare.net/slideshow/proyeccion-ortogonal-2-90844130/90844130</a:t>
            </a:r>
            <a:endParaRPr lang="es-419" sz="1500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419" sz="1500" dirty="0">
                <a:hlinkClick r:id="rId10"/>
              </a:rPr>
              <a:t>https://youtu.be/YO46x8fALzE</a:t>
            </a:r>
            <a:endParaRPr lang="es-419" sz="1500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419" sz="1500" dirty="0">
                <a:hlinkClick r:id="rId11"/>
              </a:rPr>
              <a:t>https://youtu.be/nPMpiocOoGg</a:t>
            </a:r>
            <a:endParaRPr lang="es-419" sz="1500" dirty="0"/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419" sz="1500" dirty="0"/>
              <a:t>ChatGPT.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419" sz="1500" dirty="0"/>
              <a:t>GeoGebra.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419" sz="1500" dirty="0"/>
              <a:t>Diapositivas de la catedra.</a:t>
            </a: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s-419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2A11E-614F-04D3-A6F5-E1CD097C2D7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1593" r="11593"/>
          <a:stretch/>
        </p:blipFill>
        <p:spPr>
          <a:xfrm>
            <a:off x="4824248" y="1"/>
            <a:ext cx="7367752" cy="685800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1B83096-B9DA-16FF-2696-150E6DD79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124" y="0"/>
            <a:ext cx="6858000" cy="68580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21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3719</TotalTime>
  <Words>341</Words>
  <Application>Microsoft Office PowerPoint</Application>
  <PresentationFormat>Widescreen</PresentationFormat>
  <Paragraphs>86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Cambria Math</vt:lpstr>
      <vt:lpstr>Neue Haas Grotesk Text Pro</vt:lpstr>
      <vt:lpstr>Symbol</vt:lpstr>
      <vt:lpstr>VanillaVTI</vt:lpstr>
      <vt:lpstr>Proyección Ortogonal</vt:lpstr>
      <vt:lpstr>Índice</vt:lpstr>
      <vt:lpstr>Definición</vt:lpstr>
      <vt:lpstr>Proyección en perspectiva</vt:lpstr>
      <vt:lpstr>Matriz de proyección ortogonal</vt:lpstr>
      <vt:lpstr>Pipeline gráfico</vt:lpstr>
      <vt:lpstr>Aplicaciones</vt:lpstr>
      <vt:lpstr>Conclusión</vt:lpstr>
      <vt:lpstr>Fuentes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Sabrina Barrionuevo</dc:creator>
  <cp:lastModifiedBy>Sabrina Barrionuevo</cp:lastModifiedBy>
  <cp:revision>44</cp:revision>
  <dcterms:created xsi:type="dcterms:W3CDTF">2025-04-22T12:23:50Z</dcterms:created>
  <dcterms:modified xsi:type="dcterms:W3CDTF">2025-05-07T12:09:19Z</dcterms:modified>
</cp:coreProperties>
</file>